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7"/>
  </p:notesMasterIdLst>
  <p:sldIdLst>
    <p:sldId id="288" r:id="rId2"/>
    <p:sldId id="277" r:id="rId3"/>
    <p:sldId id="259" r:id="rId4"/>
    <p:sldId id="289" r:id="rId5"/>
    <p:sldId id="258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272" r:id="rId17"/>
    <p:sldId id="273" r:id="rId18"/>
    <p:sldId id="274" r:id="rId19"/>
    <p:sldId id="300" r:id="rId20"/>
    <p:sldId id="275" r:id="rId21"/>
    <p:sldId id="301" r:id="rId22"/>
    <p:sldId id="276" r:id="rId23"/>
    <p:sldId id="302" r:id="rId24"/>
    <p:sldId id="279" r:id="rId25"/>
    <p:sldId id="28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4"/>
  </p:normalViewPr>
  <p:slideViewPr>
    <p:cSldViewPr snapToGrid="0" snapToObjects="1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A20A1-CA35-8B4D-9B87-5BAB9A0DE39B}" type="datetimeFigureOut">
              <a:rPr lang="en-US" smtClean="0"/>
              <a:t>12/22/2021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A3184-9D9E-BC4A-BD61-2D263921F7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608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A1AF2-D1AD-42A2-9C7E-46C92258E7F9}" type="datetime1">
              <a:rPr lang="en-US" smtClean="0"/>
              <a:t>12/22/2021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15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D385-3998-4154-B7BA-855CFCAD0E11}" type="datetime1">
              <a:rPr lang="en-US" smtClean="0"/>
              <a:t>12/22/2021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871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92576-B5B5-41AA-9EE7-B16548BFF799}" type="datetime1">
              <a:rPr lang="en-US" smtClean="0"/>
              <a:t>12/22/2021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2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9E5C-1F44-49E4-A42E-52016837F00F}" type="datetime1">
              <a:rPr lang="en-US" smtClean="0"/>
              <a:t>12/22/2021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395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EAF4EA1D-CB93-44E1-AADD-FB0FC2E77061}" type="datetime1">
              <a:rPr lang="en-US" smtClean="0"/>
              <a:t>12/22/2021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61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C7D0-C2C9-49D4-9D7E-F537CC2B070F}" type="datetime1">
              <a:rPr lang="en-US" smtClean="0"/>
              <a:t>12/22/2021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617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F091-58F6-47C3-B1C3-4B91D64B1631}" type="datetime1">
              <a:rPr lang="en-US" smtClean="0"/>
              <a:t>12/22/2021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41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2D26F-6A44-4540-865D-1C1557EA8688}" type="datetime1">
              <a:rPr lang="en-US" smtClean="0"/>
              <a:t>12/22/2021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25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900EE-D536-4A53-98EC-8CC1849162CE}" type="datetime1">
              <a:rPr lang="en-US" smtClean="0"/>
              <a:t>12/22/2021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8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34E2-BBB6-4D77-A5FB-4D9DC366C339}" type="datetime1">
              <a:rPr lang="en-US" smtClean="0"/>
              <a:t>12/22/2021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104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D260B529-1A24-47A3-AE7A-511D4926D32F}" type="datetime1">
              <a:rPr lang="en-US" smtClean="0"/>
              <a:t>12/22/2021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895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9126E63A-BDAD-43DC-A7F4-A6BEC3A2952B}" type="datetime1">
              <a:rPr lang="en-US" smtClean="0"/>
              <a:t>12/22/2021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25B858E-3B02-2143-A4C0-2A695A62A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78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6AC3566-D172-4E25-A75A-8E54BFF257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7377545" cy="285711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/>
              <a:t>SHOCK IN DENGUE</a:t>
            </a:r>
            <a:br>
              <a:rPr lang="en-US" sz="4000" dirty="0"/>
            </a:br>
            <a:br>
              <a:rPr lang="en-US" sz="4000" dirty="0"/>
            </a:br>
            <a:r>
              <a:rPr lang="en-US" sz="2800" dirty="0"/>
              <a:t>Dr. </a:t>
            </a:r>
            <a:r>
              <a:rPr lang="en-US" sz="2800" dirty="0" err="1"/>
              <a:t>Pon</a:t>
            </a:r>
            <a:r>
              <a:rPr lang="en-US" sz="2800" dirty="0"/>
              <a:t> </a:t>
            </a:r>
            <a:r>
              <a:rPr lang="en-US" sz="2800" dirty="0" err="1"/>
              <a:t>Kah</a:t>
            </a:r>
            <a:r>
              <a:rPr lang="en-US" sz="2800" dirty="0"/>
              <a:t> Min</a:t>
            </a:r>
            <a:br>
              <a:rPr lang="en-US" sz="2800" dirty="0"/>
            </a:br>
            <a:r>
              <a:rPr lang="en-US" sz="2800" dirty="0"/>
              <a:t>Consultant </a:t>
            </a:r>
            <a:r>
              <a:rPr lang="en-US" sz="2800" dirty="0" err="1"/>
              <a:t>Paediatric</a:t>
            </a:r>
            <a:r>
              <a:rPr lang="en-US" sz="2800" dirty="0"/>
              <a:t> Intensivist</a:t>
            </a:r>
            <a:br>
              <a:rPr lang="en-US" sz="2800" dirty="0"/>
            </a:br>
            <a:r>
              <a:rPr lang="en-US" sz="2800" dirty="0"/>
              <a:t>Hospital </a:t>
            </a:r>
            <a:r>
              <a:rPr lang="en-US" sz="2800" dirty="0" err="1"/>
              <a:t>Pulau</a:t>
            </a:r>
            <a:r>
              <a:rPr lang="en-US" sz="2800" dirty="0"/>
              <a:t> Pinang</a:t>
            </a:r>
            <a:endParaRPr lang="en-US" sz="4000" dirty="0"/>
          </a:p>
        </p:txBody>
      </p:sp>
      <p:sp>
        <p:nvSpPr>
          <p:cNvPr id="7171" name="Subtitle 2">
            <a:extLst>
              <a:ext uri="{FF2B5EF4-FFF2-40B4-BE49-F238E27FC236}">
                <a16:creationId xmlns:a16="http://schemas.microsoft.com/office/drawing/2014/main" id="{8CC51E2B-81D8-46EA-B8D3-741FA1C9995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4389438"/>
            <a:ext cx="8636000" cy="15113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TRAINING OF CORE TRAINERS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CPG MANAGEMENT OF DENGUE IN CHILDREN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(SECOND EDITION)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C8765-0876-420F-923A-CB07D01B0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013D5-6EF5-42FF-999C-5C18720D0D1C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AE047F-31C2-438C-9CB9-96BB7C112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5A68A7-C2ED-43B4-A340-A10ED148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61DA23-92AF-4712-B417-085A48FC05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5914463" y="80170"/>
            <a:ext cx="5418296" cy="66780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993DF735-7BE0-4078-91E5-87D2D05D0F86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4289367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MY" dirty="0"/>
              <a:t>Algorithm 5.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Fluid Management of Decompensated Dengue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Shock in Children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BEA529-C6D2-4F3D-B0F4-78620558B3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2131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5A68A7-C2ED-43B4-A340-A10ED148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A17215-8F25-4B6F-84DB-B991BD405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" y="2123701"/>
            <a:ext cx="10241279" cy="42216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01C6F398-4C4A-44B7-86F9-F9ED9E2568E1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Fluid Management of Decompensated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Dengue Shock in Children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CF7B9A-967D-42D1-9170-E179234FC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7395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8B3610B-20B3-4669-A23F-C60D8DF84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1532" y="259670"/>
            <a:ext cx="7269388" cy="63738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5A68A7-C2ED-43B4-A340-A10ED148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12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3851E7-A21E-4127-B28B-13DBB82EFDCE}"/>
              </a:ext>
            </a:extLst>
          </p:cNvPr>
          <p:cNvSpPr/>
          <p:nvPr/>
        </p:nvSpPr>
        <p:spPr>
          <a:xfrm>
            <a:off x="9659389" y="1945178"/>
            <a:ext cx="1715156" cy="4455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023A93C-F079-4473-9898-676B77FF4A04}"/>
              </a:ext>
            </a:extLst>
          </p:cNvPr>
          <p:cNvSpPr/>
          <p:nvPr/>
        </p:nvSpPr>
        <p:spPr>
          <a:xfrm>
            <a:off x="7165568" y="718321"/>
            <a:ext cx="1155327" cy="529520"/>
          </a:xfrm>
          <a:prstGeom prst="ellipse">
            <a:avLst/>
          </a:prstGeom>
          <a:noFill/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6B2246-DA58-460A-BD76-83AE2BC9E95F}"/>
              </a:ext>
            </a:extLst>
          </p:cNvPr>
          <p:cNvSpPr/>
          <p:nvPr/>
        </p:nvSpPr>
        <p:spPr>
          <a:xfrm>
            <a:off x="10861960" y="1532310"/>
            <a:ext cx="628960" cy="44556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7E4037-9660-4DA9-B4FF-BC6D65EBCA9C}"/>
              </a:ext>
            </a:extLst>
          </p:cNvPr>
          <p:cNvSpPr/>
          <p:nvPr/>
        </p:nvSpPr>
        <p:spPr>
          <a:xfrm>
            <a:off x="4251977" y="259670"/>
            <a:ext cx="2830466" cy="754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5E828BEE-9B1C-44F8-B63F-F4B6E3CF7EA0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2608867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Fluid Management of Decompensated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Dengue Shock in Children -</a:t>
            </a:r>
            <a:r>
              <a:rPr lang="en-US" baseline="-25000" dirty="0"/>
              <a:t>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9260BD6-A7D7-4371-A7D9-5FA36D580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5368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1D9AE33-8811-4194-9184-4F644630A3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21"/>
          <a:stretch/>
        </p:blipFill>
        <p:spPr>
          <a:xfrm>
            <a:off x="1824638" y="1762299"/>
            <a:ext cx="8542724" cy="49956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5A68A7-C2ED-43B4-A340-A10ED148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13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023A93C-F079-4473-9898-676B77FF4A04}"/>
              </a:ext>
            </a:extLst>
          </p:cNvPr>
          <p:cNvSpPr/>
          <p:nvPr/>
        </p:nvSpPr>
        <p:spPr>
          <a:xfrm>
            <a:off x="7192098" y="2097308"/>
            <a:ext cx="1155327" cy="529520"/>
          </a:xfrm>
          <a:prstGeom prst="ellipse">
            <a:avLst/>
          </a:prstGeom>
          <a:noFill/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7E4037-9660-4DA9-B4FF-BC6D65EBCA9C}"/>
              </a:ext>
            </a:extLst>
          </p:cNvPr>
          <p:cNvSpPr/>
          <p:nvPr/>
        </p:nvSpPr>
        <p:spPr>
          <a:xfrm>
            <a:off x="2119563" y="1756897"/>
            <a:ext cx="2830466" cy="903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A3F0F55-3F57-4B1B-AEED-3629AA12A166}"/>
              </a:ext>
            </a:extLst>
          </p:cNvPr>
          <p:cNvSpPr/>
          <p:nvPr/>
        </p:nvSpPr>
        <p:spPr>
          <a:xfrm>
            <a:off x="6189171" y="5608044"/>
            <a:ext cx="1155327" cy="529520"/>
          </a:xfrm>
          <a:prstGeom prst="ellipse">
            <a:avLst/>
          </a:prstGeom>
          <a:noFill/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A9616F78-895B-4DAA-8077-02E21AFBE61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Fluid Management of Decompensated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Dengue Shock in Children -</a:t>
            </a:r>
            <a:r>
              <a:rPr lang="en-US" baseline="-25000" dirty="0"/>
              <a:t>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8A9461-B749-46FA-9066-4C7E92A455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6654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4EDD950-2DE1-47AB-B99E-7BEDE62FC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777" y="1704380"/>
            <a:ext cx="7544445" cy="50867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5A68A7-C2ED-43B4-A340-A10ED148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14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023A93C-F079-4473-9898-676B77FF4A04}"/>
              </a:ext>
            </a:extLst>
          </p:cNvPr>
          <p:cNvSpPr/>
          <p:nvPr/>
        </p:nvSpPr>
        <p:spPr>
          <a:xfrm>
            <a:off x="6964401" y="1847197"/>
            <a:ext cx="1155327" cy="529520"/>
          </a:xfrm>
          <a:prstGeom prst="ellipse">
            <a:avLst/>
          </a:prstGeom>
          <a:noFill/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A3F0F55-3F57-4B1B-AEED-3629AA12A166}"/>
              </a:ext>
            </a:extLst>
          </p:cNvPr>
          <p:cNvSpPr/>
          <p:nvPr/>
        </p:nvSpPr>
        <p:spPr>
          <a:xfrm>
            <a:off x="8036603" y="6100117"/>
            <a:ext cx="842498" cy="327242"/>
          </a:xfrm>
          <a:prstGeom prst="ellipse">
            <a:avLst/>
          </a:prstGeom>
          <a:noFill/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7C14DB-6492-4D8B-850A-C9DBE23384CE}"/>
              </a:ext>
            </a:extLst>
          </p:cNvPr>
          <p:cNvSpPr/>
          <p:nvPr/>
        </p:nvSpPr>
        <p:spPr>
          <a:xfrm>
            <a:off x="2326854" y="1704380"/>
            <a:ext cx="2588534" cy="4568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84CBE5-0CE5-4761-80DC-837DD629B8F7}"/>
              </a:ext>
            </a:extLst>
          </p:cNvPr>
          <p:cNvSpPr/>
          <p:nvPr/>
        </p:nvSpPr>
        <p:spPr>
          <a:xfrm>
            <a:off x="4915388" y="2868459"/>
            <a:ext cx="869288" cy="3113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35FFC5-A4CD-4EC3-8760-210E99EF2D1F}"/>
              </a:ext>
            </a:extLst>
          </p:cNvPr>
          <p:cNvSpPr/>
          <p:nvPr/>
        </p:nvSpPr>
        <p:spPr>
          <a:xfrm>
            <a:off x="5784677" y="5182713"/>
            <a:ext cx="1076258" cy="96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F8204A0A-D345-485C-8EFC-B16EF3BF6D9C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Fluid Management of Decompensated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Dengue Shock in Children -</a:t>
            </a:r>
            <a:r>
              <a:rPr lang="en-US" baseline="-25000" dirty="0"/>
              <a:t>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E0CB59F-CD26-4216-B89F-32EA6D7009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1656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0597F1D-158A-4A29-8BFF-B3B1E3120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260" y="1813947"/>
            <a:ext cx="8725479" cy="48611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5A68A7-C2ED-43B4-A340-A10ED148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15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1BA596-8EE0-4CEF-8A8D-00F3453FB32A}"/>
              </a:ext>
            </a:extLst>
          </p:cNvPr>
          <p:cNvSpPr/>
          <p:nvPr/>
        </p:nvSpPr>
        <p:spPr>
          <a:xfrm>
            <a:off x="1733260" y="1813947"/>
            <a:ext cx="5247766" cy="13066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267D3C-B0BA-484F-953C-17E9B9E66721}"/>
              </a:ext>
            </a:extLst>
          </p:cNvPr>
          <p:cNvSpPr/>
          <p:nvPr/>
        </p:nvSpPr>
        <p:spPr>
          <a:xfrm>
            <a:off x="8491102" y="3090122"/>
            <a:ext cx="842498" cy="327242"/>
          </a:xfrm>
          <a:prstGeom prst="ellipse">
            <a:avLst/>
          </a:prstGeom>
          <a:noFill/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53FDB996-6585-47F0-A6A6-B9C68B6662F6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Fluid Management of Decompensated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Dengue Shock in Children -</a:t>
            </a:r>
            <a:r>
              <a:rPr lang="en-US" baseline="-25000" dirty="0"/>
              <a:t>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58485B-1B37-4A45-A5AF-91D7B2287D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8895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23EAEB6-3E71-3D44-9E24-D15508BDDA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3204" y="2347304"/>
            <a:ext cx="11025591" cy="358912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BD6423-6CCC-44B2-866C-046B97B67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16</a:t>
            </a:fld>
            <a:endParaRPr lang="en-US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05044FC7-E41A-425B-AC30-4B430E93C0D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CPG Recommendation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457FBE-9234-4FC5-978E-540DF8178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3556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13AED-EF7F-5A43-8C87-B49C7B5B5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43" y="2121408"/>
            <a:ext cx="10806545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Monitor frequently until the critical phase is over.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Parameters to be monitored include:</a:t>
            </a: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consciousness level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vital signs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peripheral perfusion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continuous electrocardiogram (ECG) &amp; pulse oximetry monitoring is advisable in unstable patients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8DD480-5989-8F4D-B4B8-51CD7E942CEB}"/>
              </a:ext>
            </a:extLst>
          </p:cNvPr>
          <p:cNvSpPr txBox="1"/>
          <p:nvPr/>
        </p:nvSpPr>
        <p:spPr>
          <a:xfrm>
            <a:off x="5774581" y="4022921"/>
            <a:ext cx="53644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 15 - 30 minutes until the patient is out of shock, then 1 - 2 hourly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B1ECC4-9915-C647-91BA-53B218F3328D}"/>
              </a:ext>
            </a:extLst>
          </p:cNvPr>
          <p:cNvSpPr txBox="1"/>
          <p:nvPr/>
        </p:nvSpPr>
        <p:spPr>
          <a:xfrm>
            <a:off x="5079475" y="4018532"/>
            <a:ext cx="4900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}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54F9D-66D6-434E-A541-C7E80023E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17</a:t>
            </a:fld>
            <a:endParaRPr lang="en-US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D26E5FBC-9B08-4DCF-BF77-AC928EDECB20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Monitoring of Dengue Patients </a:t>
            </a:r>
          </a:p>
          <a:p>
            <a:pPr algn="ctr">
              <a:lnSpc>
                <a:spcPct val="100000"/>
              </a:lnSpc>
              <a:defRPr/>
            </a:pPr>
            <a:r>
              <a:rPr lang="en-US" dirty="0"/>
              <a:t>in Shock</a:t>
            </a:r>
            <a:endParaRPr lang="en-US" baseline="-25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3885B7-3079-4E3E-BEDA-DAF67D67E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1665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01699-3767-D84C-B16D-C9F40FFB5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43" y="2121408"/>
            <a:ext cx="10806545" cy="3647625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 detailed fluid balance of all inputs &amp; outputs should be maintained.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Urine output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should be checked regularly (each hour until the patient is out of shock, then every 1 - 2 hours).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continuous bladder catheter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is essential in close monitoring of urine output.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277B7F-23E4-4D70-91AD-838C85161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18</a:t>
            </a:fld>
            <a:endParaRPr lang="en-US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F0ECF02-0017-46B5-82C1-E6E66B243296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Fluid Balance Monitoring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5A599-8EA8-45F4-92D0-AD949DA50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0415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01699-3767-D84C-B16D-C9F40FFB5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43" y="2121408"/>
            <a:ext cx="10806545" cy="4050792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 acceptable urine output would be at least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0.5 - 1 ml/kg/hour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65125" indent="-3651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Input/output ratio should not be used as sole determinant in fluid resuscitation as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input is typically much greater than output during critical phase.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277B7F-23E4-4D70-91AD-838C85161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19</a:t>
            </a:fld>
            <a:endParaRPr lang="en-US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02BFC358-1408-419A-B584-D24F36C3FA8E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Fluid Balance Monitoring -</a:t>
            </a:r>
            <a:r>
              <a:rPr lang="en-US" baseline="-25000" dirty="0"/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206996-59BF-476E-BFEC-26CA6EE15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737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67A04-9F87-4D46-B69E-495E859CC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146" y="2121408"/>
            <a:ext cx="10756670" cy="4050792"/>
          </a:xfrm>
        </p:spPr>
        <p:txBody>
          <a:bodyPr/>
          <a:lstStyle/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To identify shock in children with dengue</a:t>
            </a: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2788" indent="-712788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To understand management of shock in dengue:</a:t>
            </a:r>
          </a:p>
          <a:p>
            <a:pPr marL="1079500" lvl="1" indent="-366713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Compensated Shock</a:t>
            </a:r>
          </a:p>
          <a:p>
            <a:pPr marL="1079500" lvl="1" indent="-366713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Decompensated/Hypotensive Shock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0B4C8-AF46-4776-84E5-1952F353C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2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9FE2E02B-4D04-45AE-92C0-0CB54D1199EF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Learning Objectives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FD0EB3-8C66-4481-B36A-9BAFA2159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2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76311-0AA6-6247-8238-60CD61F2F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69" y="2121408"/>
            <a:ext cx="10789920" cy="4050792"/>
          </a:xfrm>
        </p:spPr>
        <p:txBody>
          <a:bodyPr>
            <a:no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If previously not detectable,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pleural effusion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&amp; ascites are usually detectable after fluid boluses.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Monitoring with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bedside ultrasonography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may be used if available.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More importantly, monitor their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effects on breathing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assess the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need of respiratory support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B3DC5-B110-411D-BE12-F26130ADA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20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A75BD50C-9D52-4B53-A586-2213D0FD86D4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Monitoring of Plasma Leakage</a:t>
            </a:r>
            <a:endParaRPr lang="en-US" baseline="-25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AF6987-67D3-42A3-AF23-BB4627FC0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45897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76311-0AA6-6247-8238-60CD61F2F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69" y="2121408"/>
            <a:ext cx="10789920" cy="4050792"/>
          </a:xfrm>
        </p:spPr>
        <p:txBody>
          <a:bodyPr>
            <a:no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If blood gas machine is available,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HCT, lactate &amp; acidosis level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should be repeatedly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analysed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using capillary or venous blood to monitor changes in the circulation.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HCT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should be monitored before &amp; after fluid boluses until stable, then 4 - 6 hourly.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B3DC5-B110-411D-BE12-F26130ADA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21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1B7F0BC3-BF0A-4A55-80E5-BE4875685ADC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Monitoring of Plasma Leakage -</a:t>
            </a:r>
            <a:r>
              <a:rPr lang="en-US" baseline="-25000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3D395D-982B-4BDF-8A6F-0C1C9050B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4745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67D1B-743A-DF49-BE94-550BCA45A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2121408"/>
            <a:ext cx="10740044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arterial line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has certain advantages but its placement can be hazardous because of the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risk of bleeding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from failed attempts.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 profound &amp; persistent/recurrent shock states, it allows for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continuous &amp; accurate BP measurements &amp; frequent blood sampling.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A02558-68D2-4737-82CB-00F5A7FEC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22</a:t>
            </a:fld>
            <a:endParaRPr lang="en-US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8A820250-7D54-499F-BD65-31AD348BC50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Other Monitoring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45665A-8715-4471-9233-33196F101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4686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67D1B-743A-DF49-BE94-550BCA45A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2121408"/>
            <a:ext cx="10740044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If arterial line insertion is attempted, it should be done in critical care setting.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In addition, patients with severe dengue should be monitored for:</a:t>
            </a:r>
            <a:endParaRPr lang="en-MY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blood glucose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(before fluid resuscitation &amp; repeat as indicated)</a:t>
            </a:r>
            <a:endParaRPr lang="en-MY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other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organ functions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(e.g. renal, liver &amp; coagulation profiles) before resuscitation &amp; as indicated</a:t>
            </a:r>
            <a:endParaRPr lang="en-MY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A02558-68D2-4737-82CB-00F5A7FEC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23</a:t>
            </a:fld>
            <a:endParaRPr lang="en-US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6035294C-7016-4DE5-9C52-66E51F1E130E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Other Monitoring -</a:t>
            </a:r>
            <a:r>
              <a:rPr lang="en-US" baseline="-25000" dirty="0"/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9C8E04-AA13-43F5-B1A3-23C9693C2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69386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0083D-5502-4CDF-934B-3A7C320F1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68" y="2121408"/>
            <a:ext cx="10740045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Early recognition of shock is important to prevent morbidity &amp; mortality in dengue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Once shock is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recognised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steps need to be taken promptly to reverse it.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Occult bleeding should be suspected in cases of refractory shock.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BE84A8-00C9-436E-8C3B-A56CCAB0B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24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CF261648-8E76-49FB-9F0D-821341617DDC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Take Home Messages</a:t>
            </a:r>
            <a:endParaRPr lang="en-US" baseline="-25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C3237A-F11A-4AE5-923D-5AD8D0358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92361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15AE1-CFE5-406F-9E8B-7FDBAFEB3A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2389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MY" sz="8800" dirty="0"/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55549E-AF15-4AF8-B19F-F117BC71B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34B502-C268-4F70-9A9B-F60E3C068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25</a:t>
            </a:fld>
            <a:endParaRPr lang="en-MY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CDAAF-9DFF-164F-8C17-30FD80E7B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44" y="2121408"/>
            <a:ext cx="10839796" cy="4050792"/>
          </a:xfrm>
        </p:spPr>
        <p:txBody>
          <a:bodyPr>
            <a:no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capillary permeability 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is the main pathophysiological abnormality results in </a:t>
            </a:r>
            <a:r>
              <a:rPr lang="en-MY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leakage 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into the extravascular compartment.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This results in </a:t>
            </a:r>
            <a:r>
              <a:rPr lang="en-MY" sz="2800" b="1" dirty="0">
                <a:latin typeface="Arial" panose="020B0604020202020204" pitchFamily="34" charset="0"/>
                <a:cs typeface="Arial" panose="020B0604020202020204" pitchFamily="34" charset="0"/>
              </a:rPr>
              <a:t>haemoconcentration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MY" sz="2800" b="1" dirty="0">
                <a:latin typeface="Arial" panose="020B0604020202020204" pitchFamily="34" charset="0"/>
                <a:cs typeface="Arial" panose="020B0604020202020204" pitchFamily="34" charset="0"/>
              </a:rPr>
              <a:t>hypovolaemia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 or shock.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Hypovolaemia leads to </a:t>
            </a:r>
            <a:r>
              <a:rPr lang="en-MY" sz="2800" b="1" dirty="0">
                <a:latin typeface="Arial" panose="020B0604020202020204" pitchFamily="34" charset="0"/>
                <a:cs typeface="Arial" panose="020B0604020202020204" pitchFamily="34" charset="0"/>
              </a:rPr>
              <a:t>reflex tachycardia &amp;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b="1" dirty="0">
                <a:latin typeface="Arial" panose="020B0604020202020204" pitchFamily="34" charset="0"/>
                <a:cs typeface="Arial" panose="020B0604020202020204" pitchFamily="34" charset="0"/>
              </a:rPr>
              <a:t>widespread vasoconstriction 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due to </a:t>
            </a:r>
            <a:r>
              <a:rPr lang="en-MY" sz="2800" b="1" dirty="0">
                <a:latin typeface="Arial" panose="020B0604020202020204" pitchFamily="34" charset="0"/>
                <a:cs typeface="Arial" panose="020B0604020202020204" pitchFamily="34" charset="0"/>
              </a:rPr>
              <a:t>increased sympathetic activity.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6492D2-6441-408B-9F9D-2FB2EE952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3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18361980-DE15-4CF0-92F7-EBB1246BBB6E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MY" dirty="0"/>
              <a:t>Pathophysiology of Plasma Leakage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MY" dirty="0"/>
              <a:t>&amp; Shock in Dengue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014DA8-3A0D-4C95-A8F0-DB702AFA1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8595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CDAAF-9DFF-164F-8C17-30FD80E7B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44" y="2121408"/>
            <a:ext cx="10839796" cy="4050792"/>
          </a:xfrm>
        </p:spPr>
        <p:txBody>
          <a:bodyPr>
            <a:no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Shock in dengue is a physiological continuum, from </a:t>
            </a:r>
            <a:r>
              <a:rPr lang="en-MY" sz="2800" b="1" dirty="0">
                <a:latin typeface="Arial" panose="020B0604020202020204" pitchFamily="34" charset="0"/>
                <a:cs typeface="Arial" panose="020B0604020202020204" pitchFamily="34" charset="0"/>
              </a:rPr>
              <a:t>asymptomatic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 capillary leakage to </a:t>
            </a:r>
            <a:r>
              <a:rPr lang="en-MY" sz="2800" b="1" dirty="0">
                <a:latin typeface="Arial" panose="020B0604020202020204" pitchFamily="34" charset="0"/>
                <a:cs typeface="Arial" panose="020B0604020202020204" pitchFamily="34" charset="0"/>
              </a:rPr>
              <a:t>compensated shock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, then </a:t>
            </a:r>
            <a:r>
              <a:rPr lang="en-MY" sz="2800" b="1" dirty="0">
                <a:latin typeface="Arial" panose="020B0604020202020204" pitchFamily="34" charset="0"/>
                <a:cs typeface="Arial" panose="020B0604020202020204" pitchFamily="34" charset="0"/>
              </a:rPr>
              <a:t>hypotensive shock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 &amp; eventually </a:t>
            </a:r>
            <a:r>
              <a:rPr lang="en-MY" sz="2800" b="1" dirty="0">
                <a:latin typeface="Arial" panose="020B0604020202020204" pitchFamily="34" charset="0"/>
                <a:cs typeface="Arial" panose="020B0604020202020204" pitchFamily="34" charset="0"/>
              </a:rPr>
              <a:t>cardiac arrest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During earlier stage of shock, the body compensates to maintain normal systolic blood pressure (BP).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6492D2-6441-408B-9F9D-2FB2EE952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4</a:t>
            </a:fld>
            <a:endParaRPr lang="en-US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8F01E210-ACEA-491F-85AE-C8CC4F45A06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MY" dirty="0"/>
              <a:t>Pathophysiology of Plasma Leakage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MY" dirty="0"/>
              <a:t>&amp; Shock in Dengue -</a:t>
            </a:r>
            <a:r>
              <a:rPr lang="en-MY" baseline="-25000" dirty="0"/>
              <a:t>2</a:t>
            </a:r>
            <a:endParaRPr lang="en-US" baseline="-25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ED9E69-C768-4273-BC27-D72D85719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7471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9930D74-A461-3945-9837-B9A7F2C1A8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52" t="12496" r="1648"/>
          <a:stretch/>
        </p:blipFill>
        <p:spPr>
          <a:xfrm>
            <a:off x="1030784" y="1704033"/>
            <a:ext cx="7653200" cy="50874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5A68A7-C2ED-43B4-A340-A10ED148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5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807893-18D9-4262-AC47-8A087A6708E9}"/>
              </a:ext>
            </a:extLst>
          </p:cNvPr>
          <p:cNvSpPr/>
          <p:nvPr/>
        </p:nvSpPr>
        <p:spPr>
          <a:xfrm>
            <a:off x="8903209" y="5505127"/>
            <a:ext cx="2784485" cy="487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Modified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World Health Organization. Handbook for Clinical Management of Dengue. Geneva: WHO; 2012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FE28F5C4-A1CC-438F-8EAE-FB22ED5FFA64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MY" dirty="0"/>
              <a:t>Haemodynamic Assessment: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MY" dirty="0"/>
              <a:t>Continuum of Haemodynamic Changes</a:t>
            </a:r>
            <a:endParaRPr lang="en-US" baseline="-25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145A15-6DCB-4038-BFD5-ED67BDC26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8128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5A68A7-C2ED-43B4-A340-A10ED148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57E001-822F-4E94-9C7B-F376774CCF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3"/>
          <a:stretch/>
        </p:blipFill>
        <p:spPr>
          <a:xfrm>
            <a:off x="4843826" y="98313"/>
            <a:ext cx="6467302" cy="66613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BE9A7212-4017-4524-8100-8B5FAD834494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322533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MY" dirty="0"/>
              <a:t>Algorithm 4. 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Fluid Management of Compensated Dengue Shock in Children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928CD4-E19F-4CC4-B740-1C14BFE348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6580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5A68A7-C2ED-43B4-A340-A10ED148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D26B0A-BFAE-4322-8134-3937E0E9E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945" y="2342998"/>
            <a:ext cx="9990920" cy="3226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6CC0608B-E33A-4489-AF69-BDFE55468CA2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Fluid Management of Compensated Dengue Shock in Children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EBC74F-C7B3-4366-9263-2AF9EB7B6F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8029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5A68A7-C2ED-43B4-A340-A10ED148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7AE811-2988-4DC8-A322-B040F618F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444" y="116378"/>
            <a:ext cx="7131750" cy="6652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53851E7-A21E-4127-B28B-13DBB82EFDCE}"/>
              </a:ext>
            </a:extLst>
          </p:cNvPr>
          <p:cNvSpPr/>
          <p:nvPr/>
        </p:nvSpPr>
        <p:spPr>
          <a:xfrm>
            <a:off x="9459884" y="1712419"/>
            <a:ext cx="1851244" cy="5041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023A93C-F079-4473-9898-676B77FF4A04}"/>
              </a:ext>
            </a:extLst>
          </p:cNvPr>
          <p:cNvSpPr/>
          <p:nvPr/>
        </p:nvSpPr>
        <p:spPr>
          <a:xfrm>
            <a:off x="6874770" y="567758"/>
            <a:ext cx="1155327" cy="529520"/>
          </a:xfrm>
          <a:prstGeom prst="ellipse">
            <a:avLst/>
          </a:prstGeom>
          <a:noFill/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55E41C5E-5D9B-4AE6-9DAA-EADBAC2F7A37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252706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Fluid Management of Compensated Dengue Shock in Children -</a:t>
            </a:r>
            <a:r>
              <a:rPr lang="en-US" baseline="-25000" dirty="0"/>
              <a:t>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5FA17B-7170-4E29-9BF5-E6CB7E437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2326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CE50D39-3547-4F5C-A53D-275A5FBC3F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143" y="476870"/>
            <a:ext cx="7755769" cy="57959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5A68A7-C2ED-43B4-A340-A10ED148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858E-3B02-2143-A4C0-2A695A62A8B7}" type="slidenum">
              <a:rPr lang="en-US" smtClean="0"/>
              <a:t>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3851E7-A21E-4127-B28B-13DBB82EFDCE}"/>
              </a:ext>
            </a:extLst>
          </p:cNvPr>
          <p:cNvSpPr/>
          <p:nvPr/>
        </p:nvSpPr>
        <p:spPr>
          <a:xfrm>
            <a:off x="5727611" y="568591"/>
            <a:ext cx="1155327" cy="811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023A93C-F079-4473-9898-676B77FF4A04}"/>
              </a:ext>
            </a:extLst>
          </p:cNvPr>
          <p:cNvSpPr/>
          <p:nvPr/>
        </p:nvSpPr>
        <p:spPr>
          <a:xfrm>
            <a:off x="9016885" y="697964"/>
            <a:ext cx="1155327" cy="529520"/>
          </a:xfrm>
          <a:prstGeom prst="ellipse">
            <a:avLst/>
          </a:prstGeom>
          <a:noFill/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3E7A738D-FBED-4036-9D98-1078CF17AA43}"/>
              </a:ext>
            </a:extLst>
          </p:cNvPr>
          <p:cNvSpPr txBox="1">
            <a:spLocks/>
          </p:cNvSpPr>
          <p:nvPr/>
        </p:nvSpPr>
        <p:spPr>
          <a:xfrm>
            <a:off x="1446416" y="301757"/>
            <a:ext cx="2494432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Fluid Management of Compensated Dengue Shock in Children -</a:t>
            </a:r>
            <a:r>
              <a:rPr lang="en-US" baseline="-25000" dirty="0"/>
              <a:t>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5ABADBC-50DC-4DC7-BB7E-02A2D2B16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35640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481</TotalTime>
  <Words>720</Words>
  <Application>Microsoft Office PowerPoint</Application>
  <PresentationFormat>Widescreen</PresentationFormat>
  <Paragraphs>115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Bahnschrift SemiBold SemiConden</vt:lpstr>
      <vt:lpstr>Bookman Old Style</vt:lpstr>
      <vt:lpstr>Calibri</vt:lpstr>
      <vt:lpstr>Century Gothic</vt:lpstr>
      <vt:lpstr>Courier New</vt:lpstr>
      <vt:lpstr>Wingdings</vt:lpstr>
      <vt:lpstr>Wood Type</vt:lpstr>
      <vt:lpstr>SHOCK IN DENGUE  Dr. Pon Kah Min Consultant Paediatric Intensivist Hospital Pulau Pinang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Shock In Dengue</dc:title>
  <dc:creator>Kah Min Pon</dc:creator>
  <cp:lastModifiedBy>Siti Aishah Fadzilah</cp:lastModifiedBy>
  <cp:revision>13</cp:revision>
  <dcterms:created xsi:type="dcterms:W3CDTF">2021-05-15T11:10:08Z</dcterms:created>
  <dcterms:modified xsi:type="dcterms:W3CDTF">2021-12-22T09:04:12Z</dcterms:modified>
</cp:coreProperties>
</file>